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4" r:id="rId1"/>
  </p:sldMasterIdLst>
  <p:notesMasterIdLst>
    <p:notesMasterId r:id="rId16"/>
  </p:notesMasterIdLst>
  <p:handoutMasterIdLst>
    <p:handoutMasterId r:id="rId17"/>
  </p:handoutMasterIdLst>
  <p:sldIdLst>
    <p:sldId id="704" r:id="rId2"/>
    <p:sldId id="435" r:id="rId3"/>
    <p:sldId id="428" r:id="rId4"/>
    <p:sldId id="434" r:id="rId5"/>
    <p:sldId id="436" r:id="rId6"/>
    <p:sldId id="453" r:id="rId7"/>
    <p:sldId id="433" r:id="rId8"/>
    <p:sldId id="431" r:id="rId9"/>
    <p:sldId id="430" r:id="rId10"/>
    <p:sldId id="454" r:id="rId11"/>
    <p:sldId id="445" r:id="rId12"/>
    <p:sldId id="446" r:id="rId13"/>
    <p:sldId id="447" r:id="rId14"/>
    <p:sldId id="705" r:id="rId1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Verdana" panose="020B060403050404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B79ECA"/>
    <a:srgbClr val="787878"/>
    <a:srgbClr val="0099FF"/>
    <a:srgbClr val="FF3300"/>
    <a:srgbClr val="632B8D"/>
    <a:srgbClr val="FF3399"/>
    <a:srgbClr val="00FF00"/>
    <a:srgbClr val="461E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74" autoAdjust="0"/>
    <p:restoredTop sz="80680" autoAdjust="0"/>
  </p:normalViewPr>
  <p:slideViewPr>
    <p:cSldViewPr>
      <p:cViewPr varScale="1">
        <p:scale>
          <a:sx n="54" d="100"/>
          <a:sy n="54" d="100"/>
        </p:scale>
        <p:origin x="173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60" d="100"/>
          <a:sy n="60" d="100"/>
        </p:scale>
        <p:origin x="-2490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fld id="{4399689F-1625-4CEF-A92E-7A4A1E01C9C6}" type="datetimeFigureOut">
              <a:rPr lang="en-AU"/>
              <a:pPr>
                <a:defRPr/>
              </a:pPr>
              <a:t>25/10/2019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158455F-2D01-42A7-A6A9-343651A9E44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A7A9CFFC-AE65-4C99-A406-B1DDA72773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="1" i="1" u="none" strike="noStrike" cap="none" dirty="0">
                <a:latin typeface="Century Gothic"/>
                <a:ea typeface="Century Gothic"/>
                <a:cs typeface="Century Gothic"/>
                <a:sym typeface="Century Gothic"/>
              </a:rPr>
              <a:t>IMPROVING STUDENT PERFORMANCE THROUGH BUILDING INSTRUCTIONAL CAPACITY-Elmore, Fullan et al</a:t>
            </a:r>
          </a:p>
          <a:p>
            <a:endParaRPr lang="en-US" sz="1000" b="1" i="1" u="none" strike="noStrike" cap="none" dirty="0">
              <a:latin typeface="Century Gothic"/>
              <a:sym typeface="Century Gothic"/>
            </a:endParaRPr>
          </a:p>
          <a:p>
            <a:r>
              <a:rPr lang="en-AU" sz="1000" dirty="0"/>
              <a:t>Chart paper, </a:t>
            </a:r>
            <a:r>
              <a:rPr lang="en-AU" sz="1000" dirty="0" err="1"/>
              <a:t>blu</a:t>
            </a:r>
            <a:r>
              <a:rPr lang="en-AU" sz="1000" dirty="0"/>
              <a:t>-tac and markers as needed.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dirty="0"/>
              <a:t>Links to PAT</a:t>
            </a:r>
            <a:r>
              <a:rPr lang="en-US" sz="1000" baseline="0" dirty="0"/>
              <a:t> videos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 baseline="0" dirty="0"/>
              <a:t>Print off the pages refer</a:t>
            </a:r>
            <a:fld id="{136C5FC8-0038-2C4A-BDF5-950C90C3ED46}" type="slidenum">
              <a:rPr lang="en-US" sz="1000" baseline="0" smtClean="0"/>
              <a:t>1</a:t>
            </a:fld>
            <a:r>
              <a:rPr lang="en-US" sz="1000" baseline="0" dirty="0"/>
              <a:t>red to slide 7 or use links as listed on the slide</a:t>
            </a:r>
            <a:endParaRPr sz="1000" dirty="0"/>
          </a:p>
        </p:txBody>
      </p:sp>
    </p:spTree>
    <p:extLst>
      <p:ext uri="{BB962C8B-B14F-4D97-AF65-F5344CB8AC3E}">
        <p14:creationId xmlns:p14="http://schemas.microsoft.com/office/powerpoint/2010/main" val="6909532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685800">
              <a:buClrTx/>
            </a:pPr>
            <a:r>
              <a:rPr lang="en-AU" sz="1200" dirty="0"/>
              <a:t>If we had separated the data into two distinct areas we were concerned that you might consider there to be a separation of primary and secondary assessment strategies, with different principles or purpose. That outcome is not the case. </a:t>
            </a:r>
          </a:p>
          <a:p>
            <a:pPr defTabSz="685800">
              <a:buClrTx/>
            </a:pPr>
            <a:endParaRPr lang="en-AU" sz="1200" dirty="0"/>
          </a:p>
        </p:txBody>
      </p:sp>
    </p:spTree>
    <p:extLst>
      <p:ext uri="{BB962C8B-B14F-4D97-AF65-F5344CB8AC3E}">
        <p14:creationId xmlns:p14="http://schemas.microsoft.com/office/powerpoint/2010/main" val="2311350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again indicate the amount of work we are expecting around 1500 words, or 2/3 of your assessment. </a:t>
            </a:r>
          </a:p>
          <a:p>
            <a:r>
              <a:rPr lang="en-US" dirty="0"/>
              <a:t>We have listed all the information provided </a:t>
            </a:r>
          </a:p>
          <a:p>
            <a:r>
              <a:rPr lang="en-US" dirty="0"/>
              <a:t>USE THE ELEMENTS OF INFORMATION YOU NEED TO BEST TELL YOUR STORY. </a:t>
            </a:r>
          </a:p>
          <a:p>
            <a:r>
              <a:rPr lang="en-US" dirty="0"/>
              <a:t>To triangulate you need at least three sources for each claim.</a:t>
            </a:r>
          </a:p>
          <a:p>
            <a:r>
              <a:rPr lang="en-US" dirty="0"/>
              <a:t>You might for example use three of the data sets provided to address one point one, two or three more to substantiate a different claim. </a:t>
            </a:r>
          </a:p>
          <a:p>
            <a:endParaRPr lang="en-US" dirty="0"/>
          </a:p>
          <a:p>
            <a:r>
              <a:rPr lang="en-US" dirty="0"/>
              <a:t>The next section, starting with the darker green box sets a scenario, </a:t>
            </a:r>
          </a:p>
        </p:txBody>
      </p:sp>
    </p:spTree>
    <p:extLst>
      <p:ext uri="{BB962C8B-B14F-4D97-AF65-F5344CB8AC3E}">
        <p14:creationId xmlns:p14="http://schemas.microsoft.com/office/powerpoint/2010/main" val="39384165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00" dirty="0"/>
              <a:t>And here is the task.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What sort of data are you using: well here you do not have access to observations…. What do you have access to?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What does the data tell you?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Write a brief statement of the data set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Where is Harper’s learning in relation to number learning goals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Establish the learning goals and connect direct references from the data provided on how you made that assertion.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From the data say what you would do to progress Harper’s learning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Noting clear </a:t>
            </a:r>
            <a:r>
              <a:rPr lang="en-US" sz="1000" dirty="0" err="1"/>
              <a:t>PoPs</a:t>
            </a:r>
            <a:r>
              <a:rPr lang="en-US" sz="1000" dirty="0"/>
              <a:t> connections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000" dirty="0"/>
              <a:t>Provide clear examples of how to assist Harper to learn (as noted in above points) and overcome misconceptions/conceptual difficulties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5585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information are you able to gather here.</a:t>
            </a:r>
          </a:p>
          <a:p>
            <a:r>
              <a:rPr lang="en-US" dirty="0"/>
              <a:t>Last week we looked at how to unpack a box and whisker plot a bands report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39915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know how to read this data</a:t>
            </a:r>
          </a:p>
          <a:p>
            <a:r>
              <a:rPr lang="en-US" dirty="0"/>
              <a:t>Online LMS in the assessment tile you will see the appropriate Levels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3807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we can triangulate to NAPLAN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573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have looked at examples like these before in class what do they tell you?</a:t>
            </a:r>
          </a:p>
          <a:p>
            <a:r>
              <a:rPr lang="en-US" dirty="0"/>
              <a:t>PAT score level</a:t>
            </a:r>
          </a:p>
          <a:p>
            <a:r>
              <a:rPr lang="en-US" dirty="0"/>
              <a:t>Question classification – Number</a:t>
            </a:r>
          </a:p>
          <a:p>
            <a:r>
              <a:rPr lang="en-US" dirty="0"/>
              <a:t>What are the question numbers?</a:t>
            </a:r>
          </a:p>
          <a:p>
            <a:r>
              <a:rPr lang="en-US" dirty="0"/>
              <a:t>Where it fits in regard to Vic Curriculum and the Vic Curriculum level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773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does it tell you?</a:t>
            </a:r>
          </a:p>
          <a:p>
            <a:r>
              <a:rPr lang="en-US" dirty="0"/>
              <a:t>Well you need to focus on the question classification – Number</a:t>
            </a:r>
          </a:p>
          <a:p>
            <a:r>
              <a:rPr lang="en-US" dirty="0"/>
              <a:t>What particular questions did you have to look at?</a:t>
            </a:r>
          </a:p>
          <a:p>
            <a:r>
              <a:rPr lang="en-US" dirty="0"/>
              <a:t>What can you now say about those questions in relation to other students in the class?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94609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en-US" sz="1200" dirty="0"/>
              <a:t>What are you getting from this?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en-US" sz="1200" dirty="0"/>
              <a:t>Can you see the achievement band that Harper is in and how it fits with this graph?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Share with others what you would be able to write about.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altLang="en-US" sz="1200" dirty="0"/>
          </a:p>
        </p:txBody>
      </p:sp>
    </p:spTree>
    <p:extLst>
      <p:ext uri="{BB962C8B-B14F-4D97-AF65-F5344CB8AC3E}">
        <p14:creationId xmlns:p14="http://schemas.microsoft.com/office/powerpoint/2010/main" val="7753871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3" name="Google Shape;513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How does this information assist?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/>
              <a:t>You will need to decide on the appropriate PATs achievement levels from the levels provided here and on the following slides.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lang="en-US" dirty="0"/>
          </a:p>
          <a:p>
            <a:pPr marL="457200" marR="0" lvl="0" indent="-228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2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357583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What information are you able to gather from this information?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/>
              <a:t>You will need to decide on the appropriate PATs achievement levels from the levels provided here and on the following slides.</a:t>
            </a:r>
          </a:p>
        </p:txBody>
      </p:sp>
    </p:spTree>
    <p:extLst>
      <p:ext uri="{BB962C8B-B14F-4D97-AF65-F5344CB8AC3E}">
        <p14:creationId xmlns:p14="http://schemas.microsoft.com/office/powerpoint/2010/main" val="1700934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What information are you able to gather from this information?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dirty="0"/>
              <a:t>You will need to decide on the appropriate PATs achievement levels from the levels provided here and from previous slides.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5464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70C25-882F-4DC0-BA92-E3A8848ACE8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1935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3E653-7EF4-472E-BB87-2787442F055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976981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02523-CF86-40E2-8435-83864022880B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2056258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32A13-D4F8-4B74-BDE3-4995470AB234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6093871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15E82-BC12-4C3E-BFEB-9D3804BD5E9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46872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CB9883-6FBA-4DD5-B8C8-7425C7139F8E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358614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052C6-1845-47C4-97B8-B27BB45EAF5D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5288639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CAEBB3-F024-42ED-8AC4-9D5876370C9A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444323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99CC3-3A37-4D55-96E7-41838F00A17C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1029688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39713-1879-4757-8097-78AF7FB75D09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697429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3751F-6ABA-498C-8F9D-E5BE3643FFE5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9680940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sldNum" idx="12"/>
          </p:nvPr>
        </p:nvSpPr>
        <p:spPr>
          <a:xfrm>
            <a:off x="8748206" y="6530022"/>
            <a:ext cx="265620" cy="24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10930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body" idx="1"/>
          </p:nvPr>
        </p:nvSpPr>
        <p:spPr>
          <a:xfrm>
            <a:off x="457200" y="1481137"/>
            <a:ext cx="8229600" cy="4525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/>
          <a:lstStyle>
            <a:lvl1pPr marL="457200" marR="0" lvl="0" indent="-345186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1836"/>
              <a:buFont typeface="Rambla"/>
              <a:buChar char="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L="914400" marR="0" lvl="1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◦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L="1371600" marR="0" lvl="2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●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L="1828800" marR="0" lvl="3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●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L="2286000" marR="0" lvl="4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●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L="2743200" marR="0" lvl="5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◾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L="3200400" marR="0" lvl="6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◾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L="3657600" marR="0" lvl="7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◾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L="4114800" marR="0" lvl="8" indent="-4000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ts val="2700"/>
              <a:buFont typeface="Rambla"/>
              <a:buChar char="◾"/>
              <a:defRPr sz="2700" b="0" i="0" u="none" strike="noStrike" cap="none">
                <a:solidFill>
                  <a:srgbClr val="000000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4100"/>
              <a:buFont typeface="Rambla"/>
              <a:buNone/>
              <a:defRPr sz="4100" b="1" i="0" u="none" strike="noStrike" cap="none">
                <a:solidFill>
                  <a:srgbClr val="666666"/>
                </a:solidFill>
                <a:latin typeface="Rambla"/>
                <a:ea typeface="Rambla"/>
                <a:cs typeface="Rambla"/>
                <a:sym typeface="Rambla"/>
              </a:defRPr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sldNum" idx="12"/>
          </p:nvPr>
        </p:nvSpPr>
        <p:spPr>
          <a:xfrm>
            <a:off x="8748206" y="6530022"/>
            <a:ext cx="265620" cy="243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Verdana"/>
              <a:buNone/>
              <a:defRPr sz="10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82340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F3A3A1-9B90-4955-917E-FDC690BCBC5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0001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AU" altLang="en-US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AU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>
                <a:solidFill>
                  <a:schemeClr val="tx1">
                    <a:tint val="75000"/>
                  </a:schemeClr>
                </a:solidFill>
                <a:cs typeface="Arial" charset="0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373DC10-0C26-4C36-9254-E0D338F53AD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8" r:id="rId1"/>
    <p:sldLayoutId id="2147484199" r:id="rId2"/>
    <p:sldLayoutId id="2147484200" r:id="rId3"/>
    <p:sldLayoutId id="2147484201" r:id="rId4"/>
    <p:sldLayoutId id="2147484202" r:id="rId5"/>
    <p:sldLayoutId id="2147484203" r:id="rId6"/>
    <p:sldLayoutId id="2147484204" r:id="rId7"/>
    <p:sldLayoutId id="2147484205" r:id="rId8"/>
    <p:sldLayoutId id="2147484206" r:id="rId9"/>
    <p:sldLayoutId id="2147484207" r:id="rId10"/>
    <p:sldLayoutId id="2147484208" r:id="rId11"/>
    <p:sldLayoutId id="2147484219" r:id="rId12"/>
    <p:sldLayoutId id="2147484225" r:id="rId13"/>
    <p:sldLayoutId id="2147484193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62"/>
          <p:cNvSpPr txBox="1">
            <a:spLocks noGrp="1"/>
          </p:cNvSpPr>
          <p:nvPr>
            <p:ph type="ctrTitle" idx="4294967295"/>
          </p:nvPr>
        </p:nvSpPr>
        <p:spPr>
          <a:xfrm>
            <a:off x="76200" y="794900"/>
            <a:ext cx="8763000" cy="9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Century Gothic"/>
              <a:buNone/>
            </a:pPr>
            <a:endParaRPr sz="1584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84"/>
              <a:buFont typeface="Century Gothic"/>
              <a:buNone/>
            </a:pPr>
            <a:br>
              <a:rPr lang="en-US" sz="1584" b="1" i="0" u="none" strike="noStrike" cap="none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</a:br>
            <a:endParaRPr sz="1782" b="1" i="0" u="none" strike="noStrike" cap="none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r>
              <a:rPr lang="en-AU" sz="3600" b="1" dirty="0">
                <a:latin typeface="Century Gothic" panose="020B0502020202020204" pitchFamily="34" charset="0"/>
              </a:rPr>
              <a:t>Assessment 2B- 2019 EDU2CAA</a:t>
            </a:r>
            <a:endParaRPr lang="en-US" sz="3600" b="1" dirty="0"/>
          </a:p>
        </p:txBody>
      </p:sp>
      <p:sp>
        <p:nvSpPr>
          <p:cNvPr id="348" name="Google Shape;348;p62"/>
          <p:cNvSpPr txBox="1">
            <a:spLocks noGrp="1"/>
          </p:cNvSpPr>
          <p:nvPr>
            <p:ph type="subTitle" idx="4294967295"/>
          </p:nvPr>
        </p:nvSpPr>
        <p:spPr>
          <a:xfrm>
            <a:off x="281609" y="2137802"/>
            <a:ext cx="8763000" cy="9214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Autofit/>
          </a:bodyPr>
          <a:lstStyle/>
          <a:p>
            <a:pPr marL="0" marR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900"/>
              <a:buFont typeface="Rambla"/>
              <a:buNone/>
            </a:pPr>
            <a:endParaRPr sz="900" b="1" i="0" u="none" strike="noStrike" cap="none" dirty="0">
              <a:solidFill>
                <a:srgbClr val="FF0000"/>
              </a:solidFill>
              <a:latin typeface="Rambla"/>
              <a:ea typeface="Rambla"/>
              <a:cs typeface="Rambla"/>
              <a:sym typeface="Rambla"/>
            </a:endParaRPr>
          </a:p>
          <a:p>
            <a:pPr marL="0" lvl="0" indent="0" algn="ctr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rgbClr val="E90062"/>
              </a:buClr>
              <a:buSzPts val="2800"/>
              <a:buNone/>
            </a:pPr>
            <a:r>
              <a:rPr lang="en-US" sz="4400" b="1" dirty="0">
                <a:latin typeface="Century Gothic"/>
                <a:ea typeface="Century Gothic"/>
                <a:cs typeface="Century Gothic"/>
                <a:sym typeface="Century Gothic"/>
              </a:rPr>
              <a:t>CURRICULUM AND ASSESSMENT</a:t>
            </a:r>
          </a:p>
        </p:txBody>
      </p:sp>
      <p:pic>
        <p:nvPicPr>
          <p:cNvPr id="350" name="Google Shape;350;p62" descr="Picture 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19150" y="3798723"/>
            <a:ext cx="4539550" cy="3074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62" descr="Picture 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8175" y="3798727"/>
            <a:ext cx="4604624" cy="30450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998785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28A63CFE-02C7-484E-AC26-03ACE5CC4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2217" y="1793370"/>
            <a:ext cx="8384583" cy="265457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defTabSz="685800">
              <a:buClrTx/>
            </a:pPr>
            <a:r>
              <a:rPr lang="en-AU" sz="2400" dirty="0"/>
              <a:t>Provided here is one set of data for everyone to use (primary or secondary focus). </a:t>
            </a:r>
          </a:p>
          <a:p>
            <a:pPr defTabSz="685800">
              <a:buClrTx/>
            </a:pPr>
            <a:endParaRPr lang="en-AU" sz="2400" dirty="0"/>
          </a:p>
          <a:p>
            <a:pPr defTabSz="685800">
              <a:buClrTx/>
            </a:pPr>
            <a:r>
              <a:rPr lang="en-AU" sz="2400" dirty="0"/>
              <a:t> </a:t>
            </a:r>
          </a:p>
          <a:p>
            <a:pPr defTabSz="685800">
              <a:buClrTx/>
            </a:pPr>
            <a:r>
              <a:rPr lang="en-AU" sz="2400" dirty="0"/>
              <a:t>We justify this wide focus by reminding you all that the principles and purpose of effective assessment are and should be the same for F-10. 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B064103D-0846-DF48-BCCB-6FFD2A71D2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217" y="392380"/>
            <a:ext cx="8229600" cy="1143001"/>
          </a:xfrm>
        </p:spPr>
        <p:txBody>
          <a:bodyPr/>
          <a:lstStyle/>
          <a:p>
            <a:r>
              <a:rPr lang="en-US" dirty="0"/>
              <a:t>Part 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3BA5B7E-946A-9F4F-8C86-B45DFBBB91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5013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DB42172-BD26-2F46-9DEA-1745CF311D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25" y="393538"/>
            <a:ext cx="8958020" cy="526648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F611022-9A79-0F45-9840-33E06A741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904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32B771-2CF2-394C-B270-05A14348713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-1" y="2696901"/>
            <a:ext cx="9090535" cy="416109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3C67E97-529B-7542-B5E2-0D4EBDECFECE}"/>
              </a:ext>
            </a:extLst>
          </p:cNvPr>
          <p:cNvSpPr txBox="1"/>
          <p:nvPr/>
        </p:nvSpPr>
        <p:spPr>
          <a:xfrm>
            <a:off x="679321" y="902827"/>
            <a:ext cx="7731889" cy="76944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The task: Part B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C9DF35-ABD8-6944-B6B9-C0C231CFB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509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C6C73-0A3A-1D4A-866F-F4C62168E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 you have here?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419553-356C-B64E-9B3C-93E7D82625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5645" y="1194053"/>
            <a:ext cx="8512710" cy="5552960"/>
          </a:xfr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8FAE01-E56D-8248-BF5A-CAC971CD8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5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584C93-DB2C-AA4D-9825-FE2C4F98E98A}"/>
              </a:ext>
            </a:extLst>
          </p:cNvPr>
          <p:cNvSpPr txBox="1"/>
          <p:nvPr/>
        </p:nvSpPr>
        <p:spPr>
          <a:xfrm>
            <a:off x="76200" y="120749"/>
            <a:ext cx="6623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chemeClr val="tx2">
                    <a:lumMod val="75000"/>
                  </a:schemeClr>
                </a:solidFill>
              </a:rPr>
              <a:t>NOTE: Box and whisker plots examined in detail Lecture week 7</a:t>
            </a:r>
          </a:p>
        </p:txBody>
      </p:sp>
    </p:spTree>
    <p:extLst>
      <p:ext uri="{BB962C8B-B14F-4D97-AF65-F5344CB8AC3E}">
        <p14:creationId xmlns:p14="http://schemas.microsoft.com/office/powerpoint/2010/main" val="12317745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5F7522F-2493-7F46-8A93-C970A158866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2345592"/>
            <a:ext cx="8229600" cy="376701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0C47730-F442-BF47-A59A-545470AA34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759952"/>
            <a:ext cx="9144000" cy="557173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556A0B7-C875-CE4C-9406-067FC42A3E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22063"/>
            <a:ext cx="9144000" cy="66475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811F5B-2D73-7E4A-9ADF-090847F66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184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09B5D-D171-6A47-96F8-0EE5A8A726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this table tell you?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CBE0CBE-632D-8A46-98C3-93B04DD05D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57200" y="1417639"/>
            <a:ext cx="8229600" cy="420004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93CA726-4D8C-7648-B521-806FC5350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8787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166EA-3222-DD40-8BCC-E01BC7BDE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know you can read this!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892CA77-78ED-FB4D-8CA4-A8FB1B80FA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693" y="3102773"/>
            <a:ext cx="5805700" cy="3755227"/>
          </a:xfrm>
          <a:prstGeom prst="rect">
            <a:avLst/>
          </a:prstGeom>
        </p:spPr>
      </p:pic>
      <p:pic>
        <p:nvPicPr>
          <p:cNvPr id="5" name="Content Placeholder 3">
            <a:extLst>
              <a:ext uri="{FF2B5EF4-FFF2-40B4-BE49-F238E27FC236}">
                <a16:creationId xmlns:a16="http://schemas.microsoft.com/office/drawing/2014/main" id="{3C22E13E-DD4D-A748-A4FD-3A2BDB0C547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3817088" y="1417639"/>
            <a:ext cx="5160871" cy="389411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70CBED3-35A9-0042-BB3F-5C05AEC40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9375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6E70F6E-AB27-EF4E-9005-B79B38CFFA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73198"/>
            <a:ext cx="9144000" cy="524335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CEDE3A-4624-494B-AA99-7CDF22DB0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63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9864336-26DE-D54A-9C21-4F91F328B7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85651" y="191124"/>
            <a:ext cx="8718505" cy="565012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4F518CD-E29A-CC4B-8989-A4C857033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0DB7CC-E052-8D4A-A54D-B0469AFC9A0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36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1EC8AC-8004-0043-86C4-0E8210FCC4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6" y="0"/>
            <a:ext cx="1517073" cy="2151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4C10702-6D03-134E-AF17-6668DBE91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1867" y="-1"/>
            <a:ext cx="6744560" cy="67748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27626F-19EB-8E4D-B889-1A748ED18C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64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A7B9EEE-FE7C-994C-ACEC-1D24F08E88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256" y="0"/>
            <a:ext cx="1517073" cy="2151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C31FBA9-76CC-FE49-9A99-DB0AC639EA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9506" y="0"/>
            <a:ext cx="5252224" cy="685800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26CA43-3E82-8D49-A93B-60D13906B6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331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1C7CC01-30E9-AB4A-AE8E-75ED2AD8E3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6491" y="0"/>
            <a:ext cx="4312227" cy="6858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5BBAA5-4596-C240-963B-8E505D7A85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4386491" cy="6035040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6D1451E-901B-1D48-86CB-04A851C5FD82}"/>
              </a:ext>
            </a:extLst>
          </p:cNvPr>
          <p:cNvCxnSpPr/>
          <p:nvPr/>
        </p:nvCxnSpPr>
        <p:spPr>
          <a:xfrm>
            <a:off x="4386491" y="0"/>
            <a:ext cx="0" cy="6858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39EBAD-CC54-8949-8755-1C387054C4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73447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AC12138-E2AC-3946-BAB0-70651C52637C}"/>
              </a:ext>
            </a:extLst>
          </p:cNvPr>
          <p:cNvSpPr>
            <a:spLocks noGrp="1"/>
          </p:cNvSpPr>
          <p:nvPr>
            <p:ph type="ctrTitle"/>
          </p:nvPr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normAutofit/>
          </a:bodyPr>
          <a:lstStyle/>
          <a:p>
            <a:r>
              <a:rPr lang="en-US" dirty="0"/>
              <a:t>Biggest hint ever: 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EF6679-0EB2-774C-8137-CED02ACA05E5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auto"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wrap="square" anchor="t">
            <a:normAutofit/>
          </a:bodyPr>
          <a:lstStyle/>
          <a:p>
            <a:r>
              <a:rPr lang="en-US" dirty="0"/>
              <a:t>Make sure you self assess by aligning your work with the assessment criteria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F26D52-6733-A549-9D03-4AE207352F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wrap="square" anchor="ctr">
            <a:normAutofit/>
          </a:bodyPr>
          <a:lstStyle/>
          <a:p>
            <a:pPr marL="0" lvl="0" indent="0">
              <a:spcBef>
                <a:spcPts val="0"/>
              </a:spcBef>
              <a:spcAft>
                <a:spcPts val="600"/>
              </a:spcAft>
              <a:buNone/>
            </a:pPr>
            <a:fld id="{00000000-1234-1234-1234-123412341234}" type="slidenum">
              <a:rPr lang="en-US" smtClean="0"/>
              <a:pPr marL="0" lvl="0" indent="0">
                <a:spcBef>
                  <a:spcPts val="0"/>
                </a:spcBef>
                <a:spcAft>
                  <a:spcPts val="600"/>
                </a:spcAft>
                <a:buNone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81849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732</Words>
  <Application>Microsoft Office PowerPoint</Application>
  <PresentationFormat>On-screen Show (4:3)</PresentationFormat>
  <Paragraphs>82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Century Gothic</vt:lpstr>
      <vt:lpstr>Rambla</vt:lpstr>
      <vt:lpstr>Verdana</vt:lpstr>
      <vt:lpstr>Custom Design</vt:lpstr>
      <vt:lpstr>   Assessment 2B- 2019 EDU2CAA</vt:lpstr>
      <vt:lpstr>Part B</vt:lpstr>
      <vt:lpstr>PowerPoint Presentation</vt:lpstr>
      <vt:lpstr>PowerPoint Presentation</vt:lpstr>
      <vt:lpstr>What do you have here?</vt:lpstr>
      <vt:lpstr>PowerPoint Presentation</vt:lpstr>
      <vt:lpstr>What does this table tell you?</vt:lpstr>
      <vt:lpstr>We know you can read this!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Biggest hint ever: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2B- 2019 EDU2CAA</dc:title>
  <dc:creator>Dona Martin</dc:creator>
  <cp:lastModifiedBy>RAJVI DHUNDOO</cp:lastModifiedBy>
  <cp:revision>3</cp:revision>
  <dcterms:created xsi:type="dcterms:W3CDTF">2019-06-25T01:35:11Z</dcterms:created>
  <dcterms:modified xsi:type="dcterms:W3CDTF">2019-10-25T07:11:54Z</dcterms:modified>
</cp:coreProperties>
</file>